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5"/>
  </p:notesMasterIdLst>
  <p:sldIdLst>
    <p:sldId id="256" r:id="rId2"/>
    <p:sldId id="257" r:id="rId3"/>
    <p:sldId id="263" r:id="rId4"/>
    <p:sldId id="258" r:id="rId5"/>
    <p:sldId id="259" r:id="rId6"/>
    <p:sldId id="265" r:id="rId7"/>
    <p:sldId id="260" r:id="rId8"/>
    <p:sldId id="267" r:id="rId9"/>
    <p:sldId id="261" r:id="rId10"/>
    <p:sldId id="262" r:id="rId11"/>
    <p:sldId id="266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C764-6E9D-493D-9E3D-6A9DEF1A2770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A083E2-1154-41BC-9080-BE3823481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10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083E2-1154-41BC-9080-BE382348198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459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008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991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3539" y="6324600"/>
            <a:ext cx="2560220" cy="365125"/>
          </a:xfrm>
        </p:spPr>
        <p:txBody>
          <a:bodyPr/>
          <a:lstStyle/>
          <a:p>
            <a:fld id="{5CC8096C-64ED-4153-A483-5C02E44AD5C3}" type="datetime1">
              <a:rPr lang="en-US" smtClean="0"/>
              <a:t>10/23/2024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19838"/>
            <a:ext cx="398278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617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  <a:lvl2pPr marL="228600" indent="-228600">
              <a:buFont typeface="Arial" panose="020B0604020202020204" pitchFamily="34" charset="0"/>
              <a:buChar char="•"/>
              <a:defRPr/>
            </a:lvl2pPr>
            <a:lvl3pPr marL="228600" indent="-228600">
              <a:buFont typeface="Arial" panose="020B0604020202020204" pitchFamily="34" charset="0"/>
              <a:buChar char="•"/>
              <a:defRPr/>
            </a:lvl3pPr>
            <a:lvl4pPr marL="228600" indent="-228600">
              <a:buFont typeface="Arial" panose="020B0604020202020204" pitchFamily="34" charset="0"/>
              <a:buChar char="•"/>
              <a:defRPr/>
            </a:lvl4pPr>
            <a:lvl5pPr marL="2286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24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09738"/>
            <a:ext cx="1089025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089025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10/23/2024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8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5562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524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0863"/>
            <a:ext cx="5157787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01975"/>
            <a:ext cx="5157787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0863"/>
            <a:ext cx="5183188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01975"/>
            <a:ext cx="5183188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10/23/2024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57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10/23/2024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174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10/23/2024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593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98120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907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2209799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108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A4798C7F-C8CA-4799-BF37-3AB4642CDB66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7F0794B-55D3-4D2D-BDE7-4688ED321E42}"/>
              </a:ext>
            </a:extLst>
          </p:cNvPr>
          <p:cNvGrpSpPr/>
          <p:nvPr/>
        </p:nvGrpSpPr>
        <p:grpSpPr>
          <a:xfrm>
            <a:off x="-11413" y="0"/>
            <a:ext cx="12214827" cy="6858000"/>
            <a:chOff x="-6214" y="-1"/>
            <a:chExt cx="12214827" cy="68580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216BB147-20D5-4D93-BDA5-1BC614D6A4B2}"/>
              </a:ext>
            </a:extLst>
          </p:cNvPr>
          <p:cNvSpPr/>
          <p:nvPr/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722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10/23/2024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A253F60-DE40-4508-A37A-61331DF1DD5D}"/>
              </a:ext>
            </a:extLst>
          </p:cNvPr>
          <p:cNvSpPr/>
          <p:nvPr/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954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8" r:id="rId2"/>
    <p:sldLayoutId id="2147483687" r:id="rId3"/>
    <p:sldLayoutId id="2147483686" r:id="rId4"/>
    <p:sldLayoutId id="2147483685" r:id="rId5"/>
    <p:sldLayoutId id="2147483684" r:id="rId6"/>
    <p:sldLayoutId id="2147483683" r:id="rId7"/>
    <p:sldLayoutId id="2147483682" r:id="rId8"/>
    <p:sldLayoutId id="2147483681" r:id="rId9"/>
    <p:sldLayoutId id="2147483680" r:id="rId10"/>
    <p:sldLayoutId id="21474836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800" kern="120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000" kern="120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9A0D6220-3DFE-4182-9152-9135493A6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4C729BC-90F1-4823-A305-F6F124E93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40014BD-8822-4EFD-B887-1E95DBBB4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E9445DF-509C-4993-834C-4A95C90E3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DCB110E-203A-4D63-810B-7AB453AB9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264073E-6737-44FE-BC04-BFEE37133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DA24A7E-F63B-4B87-ABA5-BDD8F8F65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CC2C5D2-CEDF-4390-A89D-71DBD7C37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956D0DF-B8DD-44AB-A831-329B2973E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AB17CF4-098C-43B0-A0E0-235CEB55F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3CA7C27-06AF-4DB3-A3B2-F81C41D52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BD2BB17-7774-4215-872F-9CF37633B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2E1C172-AA18-42F1-B952-4791B5035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9D5EBAC-D904-4410-A575-1A2B810D8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B38425E-0189-47B9-9F42-67DC5386E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6584C8E-A8AC-49AB-8E5B-337E14D4F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8FCDC21-75B9-4F36-AEB4-186CDD994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9AAC1FD-FBB6-4E21-A267-E4B9029BB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0FDEAF3-AB6A-41DF-BF11-245120818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9F9892F-F26B-4C6F-A949-097D3EBC7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CCA59EA-5156-402B-82A4-AAE14B2D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1E175D8-17F1-46B8-807F-89A75CD4D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AE169C4-F6B2-44D0-A73C-88C304E8A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CE19136-3F8D-4350-A424-8241923BC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F937350-E379-4C45-BC56-20808BBED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E4F6988-3981-46A0-B744-EE972197D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DB419A9-FCB9-4B39-8D9E-91CC0B8E7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D6861DB-43A8-4624-9ECC-5A96BE3AF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AFBD701-C20E-441D-8596-4BBBF4955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3C41C88-00F9-45AF-8D64-37BA70969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6420BDA-21B9-4B17-A82E-A9EB28138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839FC30-63C9-4643-98EF-7B1C31BE3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3" name="Right Triangle 82">
            <a:extLst>
              <a:ext uri="{FF2B5EF4-FFF2-40B4-BE49-F238E27FC236}">
                <a16:creationId xmlns:a16="http://schemas.microsoft.com/office/drawing/2014/main" id="{2B76B338-5C91-48AF-BFFC-93C8AAD6D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3303" y="4358020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07FE80B3-9970-48B3-8883-81ED2FE4A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007832" y="4676762"/>
            <a:ext cx="2222198" cy="2133710"/>
          </a:xfrm>
          <a:custGeom>
            <a:avLst/>
            <a:gdLst>
              <a:gd name="connsiteX0" fmla="*/ 0 w 2222198"/>
              <a:gd name="connsiteY0" fmla="*/ 0 h 2133710"/>
              <a:gd name="connsiteX1" fmla="*/ 44227 w 2222198"/>
              <a:gd name="connsiteY1" fmla="*/ 2234 h 2133710"/>
              <a:gd name="connsiteX2" fmla="*/ 2193454 w 2222198"/>
              <a:gd name="connsiteY2" fmla="*/ 1945372 h 2133710"/>
              <a:gd name="connsiteX3" fmla="*/ 2222198 w 2222198"/>
              <a:gd name="connsiteY3" fmla="*/ 2133710 h 2133710"/>
              <a:gd name="connsiteX4" fmla="*/ 1394653 w 2222198"/>
              <a:gd name="connsiteY4" fmla="*/ 2133710 h 2133710"/>
              <a:gd name="connsiteX5" fmla="*/ 1391100 w 2222198"/>
              <a:gd name="connsiteY5" fmla="*/ 2110427 h 2133710"/>
              <a:gd name="connsiteX6" fmla="*/ 122376 w 2222198"/>
              <a:gd name="connsiteY6" fmla="*/ 841704 h 2133710"/>
              <a:gd name="connsiteX7" fmla="*/ 0 w 2222198"/>
              <a:gd name="connsiteY7" fmla="*/ 823027 h 213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2198" h="2133710">
                <a:moveTo>
                  <a:pt x="0" y="0"/>
                </a:moveTo>
                <a:lnTo>
                  <a:pt x="44227" y="2234"/>
                </a:lnTo>
                <a:cubicBezTo>
                  <a:pt x="1114682" y="110944"/>
                  <a:pt x="1981368" y="908934"/>
                  <a:pt x="2193454" y="1945372"/>
                </a:cubicBezTo>
                <a:lnTo>
                  <a:pt x="2222198" y="2133710"/>
                </a:lnTo>
                <a:lnTo>
                  <a:pt x="1394653" y="2133710"/>
                </a:lnTo>
                <a:lnTo>
                  <a:pt x="1391100" y="2110427"/>
                </a:lnTo>
                <a:cubicBezTo>
                  <a:pt x="1260786" y="1473602"/>
                  <a:pt x="759202" y="972017"/>
                  <a:pt x="122376" y="841704"/>
                </a:cubicBezTo>
                <a:lnTo>
                  <a:pt x="0" y="823027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9CEC17C-D61D-BF52-D97D-3E43A9DC3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199" y="3525808"/>
            <a:ext cx="6548127" cy="21416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700" dirty="0">
                <a:solidFill>
                  <a:schemeClr val="tx2"/>
                </a:solidFill>
              </a:rPr>
              <a:t>Enhanced Facial Detection and Super Resolution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2F5F4B-8515-BB9C-8893-C4C23436CD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695" b="18606"/>
          <a:stretch/>
        </p:blipFill>
        <p:spPr>
          <a:xfrm>
            <a:off x="-6214" y="2018"/>
            <a:ext cx="12214825" cy="3383384"/>
          </a:xfrm>
          <a:custGeom>
            <a:avLst/>
            <a:gdLst/>
            <a:ahLst/>
            <a:cxnLst/>
            <a:rect l="l" t="t" r="r" b="b"/>
            <a:pathLst>
              <a:path w="12214825" h="3383384">
                <a:moveTo>
                  <a:pt x="12213819" y="0"/>
                </a:moveTo>
                <a:cubicBezTo>
                  <a:pt x="12213819" y="29107"/>
                  <a:pt x="12214067" y="89770"/>
                  <a:pt x="12214502" y="174101"/>
                </a:cubicBezTo>
                <a:lnTo>
                  <a:pt x="12214825" y="234681"/>
                </a:lnTo>
                <a:lnTo>
                  <a:pt x="12214825" y="2718323"/>
                </a:lnTo>
                <a:lnTo>
                  <a:pt x="11377417" y="2725712"/>
                </a:lnTo>
                <a:cubicBezTo>
                  <a:pt x="7318291" y="2799276"/>
                  <a:pt x="6189525" y="3387660"/>
                  <a:pt x="3246747" y="3383361"/>
                </a:cubicBezTo>
                <a:cubicBezTo>
                  <a:pt x="2493396" y="3382260"/>
                  <a:pt x="1619330" y="3339570"/>
                  <a:pt x="544071" y="3235389"/>
                </a:cubicBezTo>
                <a:lnTo>
                  <a:pt x="19466" y="3181198"/>
                </a:lnTo>
                <a:cubicBezTo>
                  <a:pt x="22117" y="2650999"/>
                  <a:pt x="12840" y="2122787"/>
                  <a:pt x="3563" y="1594575"/>
                </a:cubicBezTo>
                <a:lnTo>
                  <a:pt x="0" y="1239098"/>
                </a:lnTo>
                <a:lnTo>
                  <a:pt x="0" y="7944"/>
                </a:ln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F9EDBBE-2F1A-A194-D788-21E9B176AC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1421" y="4240323"/>
            <a:ext cx="4788050" cy="20080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Project Members: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Syed </a:t>
            </a:r>
            <a:r>
              <a:rPr lang="en-US" sz="1800" b="1">
                <a:solidFill>
                  <a:schemeClr val="tx1">
                    <a:lumMod val="85000"/>
                    <a:lumOff val="15000"/>
                  </a:schemeClr>
                </a:solidFill>
              </a:rPr>
              <a:t>Yasir Ahmed</a:t>
            </a:r>
            <a:endParaRPr lang="en-US" sz="1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881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66B7E-56CD-D340-5D9A-7727E5639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Super-Resolution Face Generation Using GANs with PyTorch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E314D7-C8F0-278B-DF2F-0798EC4A0C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4218" y="1991972"/>
            <a:ext cx="10723563" cy="3844471"/>
          </a:xfrm>
        </p:spPr>
      </p:pic>
    </p:spTree>
    <p:extLst>
      <p:ext uri="{BB962C8B-B14F-4D97-AF65-F5344CB8AC3E}">
        <p14:creationId xmlns:p14="http://schemas.microsoft.com/office/powerpoint/2010/main" val="3158900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05162-DC13-78F0-1419-D87339183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COMPARISION:</a:t>
            </a:r>
          </a:p>
        </p:txBody>
      </p:sp>
      <p:pic>
        <p:nvPicPr>
          <p:cNvPr id="5" name="Content Placeholder 4" descr="A close-up of a person's face&#10;&#10;Description automatically generated">
            <a:extLst>
              <a:ext uri="{FF2B5EF4-FFF2-40B4-BE49-F238E27FC236}">
                <a16:creationId xmlns:a16="http://schemas.microsoft.com/office/drawing/2014/main" id="{40047B36-A398-9956-FC4A-740FD4455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228"/>
            <a:ext cx="2438400" cy="2438400"/>
          </a:xfrm>
        </p:spPr>
      </p:pic>
      <p:pic>
        <p:nvPicPr>
          <p:cNvPr id="7" name="Picture 6" descr="A close-up of a person's face&#10;&#10;Description automatically generated">
            <a:extLst>
              <a:ext uri="{FF2B5EF4-FFF2-40B4-BE49-F238E27FC236}">
                <a16:creationId xmlns:a16="http://schemas.microsoft.com/office/drawing/2014/main" id="{FCF19C1C-FE49-03A4-B36F-EAA1F0E3D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732" y="1690228"/>
            <a:ext cx="2438400" cy="2438400"/>
          </a:xfrm>
          <a:prstGeom prst="rect">
            <a:avLst/>
          </a:prstGeom>
        </p:spPr>
      </p:pic>
      <p:pic>
        <p:nvPicPr>
          <p:cNvPr id="9" name="Picture 8" descr="A close-up of a person's face&#10;&#10;Description automatically generated">
            <a:extLst>
              <a:ext uri="{FF2B5EF4-FFF2-40B4-BE49-F238E27FC236}">
                <a16:creationId xmlns:a16="http://schemas.microsoft.com/office/drawing/2014/main" id="{FCF5A048-27B9-29C8-232B-21C8F82B5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268" y="1701775"/>
            <a:ext cx="2438400" cy="2438400"/>
          </a:xfrm>
          <a:prstGeom prst="rect">
            <a:avLst/>
          </a:prstGeom>
        </p:spPr>
      </p:pic>
      <p:pic>
        <p:nvPicPr>
          <p:cNvPr id="11" name="Picture 10" descr="A close-up of a person's face&#10;&#10;Description automatically generated">
            <a:extLst>
              <a:ext uri="{FF2B5EF4-FFF2-40B4-BE49-F238E27FC236}">
                <a16:creationId xmlns:a16="http://schemas.microsoft.com/office/drawing/2014/main" id="{4C68C371-4000-C0C2-A586-F6FCD0A5C1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257" y="4191668"/>
            <a:ext cx="1657350" cy="2524125"/>
          </a:xfrm>
          <a:prstGeom prst="rect">
            <a:avLst/>
          </a:prstGeom>
        </p:spPr>
      </p:pic>
      <p:pic>
        <p:nvPicPr>
          <p:cNvPr id="13" name="Picture 12" descr="A close-up of a person's face&#10;&#10;Description automatically generated">
            <a:extLst>
              <a:ext uri="{FF2B5EF4-FFF2-40B4-BE49-F238E27FC236}">
                <a16:creationId xmlns:a16="http://schemas.microsoft.com/office/drawing/2014/main" id="{3B530832-E141-0F19-68D8-B3149020B0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680" y="4349750"/>
            <a:ext cx="1543050" cy="2143125"/>
          </a:xfrm>
          <a:prstGeom prst="rect">
            <a:avLst/>
          </a:prstGeom>
        </p:spPr>
      </p:pic>
      <p:pic>
        <p:nvPicPr>
          <p:cNvPr id="15" name="Picture 14" descr="A close-up of a person's face&#10;&#10;Description automatically generated">
            <a:extLst>
              <a:ext uri="{FF2B5EF4-FFF2-40B4-BE49-F238E27FC236}">
                <a16:creationId xmlns:a16="http://schemas.microsoft.com/office/drawing/2014/main" id="{D207AAC0-9D53-AC3B-F4E8-DE7752752A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193" y="4640261"/>
            <a:ext cx="1219200" cy="15621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0C3BCE-6A77-9A67-6414-BA28D6705857}"/>
              </a:ext>
            </a:extLst>
          </p:cNvPr>
          <p:cNvSpPr txBox="1"/>
          <p:nvPr/>
        </p:nvSpPr>
        <p:spPr>
          <a:xfrm>
            <a:off x="560866" y="2597809"/>
            <a:ext cx="2785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SUPER RESOLUTION IMAGES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14573C-E05E-A67F-8BE6-A2220BE9A39D}"/>
              </a:ext>
            </a:extLst>
          </p:cNvPr>
          <p:cNvSpPr txBox="1"/>
          <p:nvPr/>
        </p:nvSpPr>
        <p:spPr>
          <a:xfrm>
            <a:off x="818108" y="5236645"/>
            <a:ext cx="2528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ORIGINAL IMAGES</a:t>
            </a:r>
          </a:p>
        </p:txBody>
      </p:sp>
    </p:spTree>
    <p:extLst>
      <p:ext uri="{BB962C8B-B14F-4D97-AF65-F5344CB8AC3E}">
        <p14:creationId xmlns:p14="http://schemas.microsoft.com/office/powerpoint/2010/main" val="80014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59" name="Rectangle 158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1" name="Right Triangle 160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Flowchart: Document 161">
            <a:extLst>
              <a:ext uri="{FF2B5EF4-FFF2-40B4-BE49-F238E27FC236}">
                <a16:creationId xmlns:a16="http://schemas.microsoft.com/office/drawing/2014/main" id="{41FB6F01-9581-4ED4-833E-048E9F3C8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96105" y="1562107"/>
            <a:ext cx="6858000" cy="3733791"/>
          </a:xfrm>
          <a:prstGeom prst="flowChartDocumen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7DFB799-8DBB-2257-EA46-7643FAEFE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532" y="652466"/>
            <a:ext cx="5555624" cy="22321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Reason Of Bad Results:</a:t>
            </a:r>
          </a:p>
        </p:txBody>
      </p:sp>
      <p:pic>
        <p:nvPicPr>
          <p:cNvPr id="4" name="WhatsApp Video 2024-05-20 at 19.59.22_97beb348">
            <a:hlinkClick r:id="" action="ppaction://media"/>
            <a:extLst>
              <a:ext uri="{FF2B5EF4-FFF2-40B4-BE49-F238E27FC236}">
                <a16:creationId xmlns:a16="http://schemas.microsoft.com/office/drawing/2014/main" id="{0E83CC70-062A-211A-6D28-B32715AA35E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85248" y="183023"/>
            <a:ext cx="3418134" cy="59608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6151A2-486A-1F8B-5437-730B5815468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" t="9377" r="-95" b="34515"/>
          <a:stretch/>
        </p:blipFill>
        <p:spPr>
          <a:xfrm>
            <a:off x="3920104" y="2312728"/>
            <a:ext cx="3086100" cy="384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6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11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9A0D6220-3DFE-4182-9152-9135493A6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44C729BC-90F1-4823-A305-F6F124E93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640014BD-8822-4EFD-B887-1E95DBBB4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E9445DF-509C-4993-834C-4A95C90E3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FDCB110E-203A-4D63-810B-7AB453AB9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F264073E-6737-44FE-BC04-BFEE37133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6DA24A7E-F63B-4B87-ABA5-BDD8F8F65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9CC2C5D2-CEDF-4390-A89D-71DBD7C37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8956D0DF-B8DD-44AB-A831-329B2973E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7AB17CF4-098C-43B0-A0E0-235CEB55F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3CA7C27-06AF-4DB3-A3B2-F81C41D52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8BD2BB17-7774-4215-872F-9CF37633B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22E1C172-AA18-42F1-B952-4791B5035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C9D5EBAC-D904-4410-A575-1A2B810D8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B38425E-0189-47B9-9F42-67DC5386E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E6584C8E-A8AC-49AB-8E5B-337E14D4F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8FCDC21-75B9-4F36-AEB4-186CDD994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79AAC1FD-FBB6-4E21-A267-E4B9029BB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20FDEAF3-AB6A-41DF-BF11-245120818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29F9892F-F26B-4C6F-A949-097D3EBC7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CCA59EA-5156-402B-82A4-AAE14B2D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1E175D8-17F1-46B8-807F-89A75CD4D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5AE169C4-F6B2-44D0-A73C-88C304E8A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2CE19136-3F8D-4350-A424-8241923BC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F937350-E379-4C45-BC56-20808BBED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FE4F6988-3981-46A0-B744-EE972197D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EDB419A9-FCB9-4B39-8D9E-91CC0B8E7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7D6861DB-43A8-4624-9ECC-5A96BE3AF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4AFBD701-C20E-441D-8596-4BBBF4955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73C41C88-00F9-45AF-8D64-37BA70969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E6420BDA-21B9-4B17-A82E-A9EB28138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87" name="Rectangle 186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4" descr="Checkmate in a chess game">
            <a:extLst>
              <a:ext uri="{FF2B5EF4-FFF2-40B4-BE49-F238E27FC236}">
                <a16:creationId xmlns:a16="http://schemas.microsoft.com/office/drawing/2014/main" id="{2179CB92-FDCC-8627-E770-E5E113FE97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25724" r="-1" b="-1"/>
          <a:stretch/>
        </p:blipFill>
        <p:spPr>
          <a:xfrm>
            <a:off x="-14728" y="-29486"/>
            <a:ext cx="12188932" cy="6857990"/>
          </a:xfrm>
          <a:prstGeom prst="rect">
            <a:avLst/>
          </a:prstGeom>
        </p:spPr>
      </p:pic>
      <p:grpSp>
        <p:nvGrpSpPr>
          <p:cNvPr id="191" name="Group 190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5A14B9-1756-1254-59DE-A0B787E5D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253" y="2565225"/>
            <a:ext cx="7974719" cy="14089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8000" u="sng" dirty="0">
                <a:solidFill>
                  <a:schemeClr val="tx2"/>
                </a:solidFill>
              </a:rPr>
              <a:t>THE END</a:t>
            </a:r>
          </a:p>
        </p:txBody>
      </p:sp>
      <p:sp>
        <p:nvSpPr>
          <p:cNvPr id="222" name="Right Triangle 221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5905012" y="-284145"/>
            <a:ext cx="568289" cy="568289"/>
          </a:xfrm>
          <a:prstGeom prst="rtTriangle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117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Rectangle 204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8" name="Freeform: Shape 237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0" name="Freeform: Shape 239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9A0D6220-3DFE-4182-9152-9135493A6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44C729BC-90F1-4823-A305-F6F124E93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640014BD-8822-4EFD-B887-1E95DBBB4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1E9445DF-509C-4993-834C-4A95C90E3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FDCB110E-203A-4D63-810B-7AB453AB9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F264073E-6737-44FE-BC04-BFEE37133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6DA24A7E-F63B-4B87-ABA5-BDD8F8F65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9CC2C5D2-CEDF-4390-A89D-71DBD7C37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8956D0DF-B8DD-44AB-A831-329B2973E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7AB17CF4-098C-43B0-A0E0-235CEB55F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D3CA7C27-06AF-4DB3-A3B2-F81C41D52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8BD2BB17-7774-4215-872F-9CF37633B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2E1C172-AA18-42F1-B952-4791B5035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C9D5EBAC-D904-4410-A575-1A2B810D8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8B38425E-0189-47B9-9F42-67DC5386E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E6584C8E-A8AC-49AB-8E5B-337E14D4F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E8FCDC21-75B9-4F36-AEB4-186CDD994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79AAC1FD-FBB6-4E21-A267-E4B9029BB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0FDEAF3-AB6A-41DF-BF11-245120818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29F9892F-F26B-4C6F-A949-097D3EBC7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FCCA59EA-5156-402B-82A4-AAE14B2D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31E175D8-17F1-46B8-807F-89A75CD4D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5AE169C4-F6B2-44D0-A73C-88C304E8A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2CE19136-3F8D-4350-A424-8241923BC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CF937350-E379-4C45-BC56-20808BBED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E4F6988-3981-46A0-B744-EE972197D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EDB419A9-FCB9-4B39-8D9E-91CC0B8E7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7D6861DB-43A8-4624-9ECC-5A96BE3AF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4AFBD701-C20E-441D-8596-4BBBF4955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73C41C88-00F9-45AF-8D64-37BA70969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E6420BDA-21B9-4B17-A82E-A9EB28138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75" name="Rectangle 274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DFBF14A-D4A1-A08F-F339-4DC5B53F5D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3144" b="-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grpSp>
        <p:nvGrpSpPr>
          <p:cNvPr id="277" name="Group 276">
            <a:extLst>
              <a:ext uri="{FF2B5EF4-FFF2-40B4-BE49-F238E27FC236}">
                <a16:creationId xmlns:a16="http://schemas.microsoft.com/office/drawing/2014/main" id="{E14ED0B8-5CE6-4AC7-8B17-EA4822271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F29A6D1E-B2C5-4EA5-AE1C-38B013F2F9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69931AB8-CF9B-4AD8-AC1D-4C2601AAC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CC2CCADA-1B82-43E3-833B-4060BE7F5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B7F08988-F992-4294-949D-DDCE169A3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E85FC3C8-5C9D-43F8-9E30-080325769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36C109A7-0606-445C-9BD7-D34D2D563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222D562A-981A-4601-A486-56FF6166F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A3ED2D30-01A5-481E-BC98-230A36B19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699B6A44-3E5B-4A1B-9F08-91A9AC7D5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2CEAA436-3B60-4F4D-969C-F9E59166B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C012AB3E-0EB0-401C-AEB9-1B11EBFA2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612C0EF1-16A8-43D3-BB08-6324EA2B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110C8DD8-4E78-4609-8B03-3B0370779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1BF743F9-1D19-4FF2-8251-F57CA383B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BDB321D0-DFB6-4B6E-906B-988177945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506D4111-68A3-4087-9A9D-1929BD935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70306072-4363-499C-81A5-02B06A7F0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71D919DE-BA6B-4AFE-8C93-FE0D8613BF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DAF5B730-8B89-4959-803E-A637FEE30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9AD62196-A255-462C-806B-4343D2536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35DB4585-EC2B-48C9-88AD-993DF150E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498895D7-763A-4933-9336-204257916D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6E65AD35-513F-4B81-B4DC-634963191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8CC64BBD-6AF9-4976-B460-FFA23615C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5F7C37CF-13E0-4F8F-9C0C-36F8307DFE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25D31D96-DD3E-4B9F-8596-594BFBE8D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E693F56F-BB6A-475E-9C1D-15F77F3B1D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65552F12-F557-4C88-869D-73EA869783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511692E3-49EE-410A-92E3-C182E8B30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8" name="Freeform: Shape 307">
            <a:extLst>
              <a:ext uri="{FF2B5EF4-FFF2-40B4-BE49-F238E27FC236}">
                <a16:creationId xmlns:a16="http://schemas.microsoft.com/office/drawing/2014/main" id="{0A4744D7-5764-4D74-8DF2-28385F080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6614" y="3733815"/>
            <a:ext cx="12208613" cy="3124184"/>
          </a:xfrm>
          <a:custGeom>
            <a:avLst/>
            <a:gdLst>
              <a:gd name="connsiteX0" fmla="*/ 8951169 w 12179808"/>
              <a:gd name="connsiteY0" fmla="*/ 21 h 2933519"/>
              <a:gd name="connsiteX1" fmla="*/ 11653845 w 12179808"/>
              <a:gd name="connsiteY1" fmla="*/ 146056 h 2933519"/>
              <a:gd name="connsiteX2" fmla="*/ 12178450 w 12179808"/>
              <a:gd name="connsiteY2" fmla="*/ 199538 h 2933519"/>
              <a:gd name="connsiteX3" fmla="*/ 12178450 w 12179808"/>
              <a:gd name="connsiteY3" fmla="*/ 1261956 h 2933519"/>
              <a:gd name="connsiteX4" fmla="*/ 12179808 w 12179808"/>
              <a:gd name="connsiteY4" fmla="*/ 1261956 h 2933519"/>
              <a:gd name="connsiteX5" fmla="*/ 12179808 w 12179808"/>
              <a:gd name="connsiteY5" fmla="*/ 2933519 h 2933519"/>
              <a:gd name="connsiteX6" fmla="*/ 0 w 12179808"/>
              <a:gd name="connsiteY6" fmla="*/ 2933519 h 2933519"/>
              <a:gd name="connsiteX7" fmla="*/ 0 w 12179808"/>
              <a:gd name="connsiteY7" fmla="*/ 1392987 h 2933519"/>
              <a:gd name="connsiteX8" fmla="*/ 0 w 12179808"/>
              <a:gd name="connsiteY8" fmla="*/ 1261956 h 2933519"/>
              <a:gd name="connsiteX9" fmla="*/ 0 w 12179808"/>
              <a:gd name="connsiteY9" fmla="*/ 703569 h 2933519"/>
              <a:gd name="connsiteX10" fmla="*/ 8951169 w 12179808"/>
              <a:gd name="connsiteY10" fmla="*/ 21 h 2933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79808" h="2933519">
                <a:moveTo>
                  <a:pt x="8951169" y="21"/>
                </a:moveTo>
                <a:cubicBezTo>
                  <a:pt x="9704520" y="1107"/>
                  <a:pt x="10578586" y="43239"/>
                  <a:pt x="11653845" y="146056"/>
                </a:cubicBezTo>
                <a:lnTo>
                  <a:pt x="12178450" y="199538"/>
                </a:lnTo>
                <a:lnTo>
                  <a:pt x="12178450" y="1261956"/>
                </a:lnTo>
                <a:lnTo>
                  <a:pt x="12179808" y="1261956"/>
                </a:lnTo>
                <a:lnTo>
                  <a:pt x="12179808" y="2933519"/>
                </a:lnTo>
                <a:lnTo>
                  <a:pt x="0" y="2933519"/>
                </a:lnTo>
                <a:lnTo>
                  <a:pt x="0" y="1392987"/>
                </a:lnTo>
                <a:lnTo>
                  <a:pt x="0" y="1261956"/>
                </a:lnTo>
                <a:lnTo>
                  <a:pt x="0" y="703569"/>
                </a:lnTo>
                <a:cubicBezTo>
                  <a:pt x="4768989" y="703569"/>
                  <a:pt x="5812206" y="-4505"/>
                  <a:pt x="8951169" y="21"/>
                </a:cubicBezTo>
                <a:close/>
              </a:path>
            </a:pathLst>
          </a:cu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7E403-FC2D-63CB-ED8F-2C2660B2B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76" y="4419414"/>
            <a:ext cx="9144000" cy="16002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Dataset Used:</a:t>
            </a:r>
            <a:b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5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CrowdHuman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33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0405C-3853-AEC9-7C76-8F3F1179C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Other Datasets Searched: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229FD-78DC-7B79-7FE0-3F3BA0B18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JHU Crowd Dataset</a:t>
            </a:r>
          </a:p>
          <a:p>
            <a:r>
              <a:rPr lang="en-US" b="1" dirty="0"/>
              <a:t>Wider Face Dataset</a:t>
            </a:r>
          </a:p>
          <a:p>
            <a:r>
              <a:rPr lang="en-US" b="1" dirty="0" err="1"/>
              <a:t>TinyFace</a:t>
            </a:r>
            <a:r>
              <a:rPr lang="en-US" b="1" dirty="0"/>
              <a:t> Dataset (For Super Resolution)</a:t>
            </a:r>
          </a:p>
        </p:txBody>
      </p:sp>
    </p:spTree>
    <p:extLst>
      <p:ext uri="{BB962C8B-B14F-4D97-AF65-F5344CB8AC3E}">
        <p14:creationId xmlns:p14="http://schemas.microsoft.com/office/powerpoint/2010/main" val="973965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93D41-6BFE-BBEC-9676-7EB92249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58" y="365125"/>
            <a:ext cx="10339473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Image Quality Degradation Using Gaussian Blur and Gaussian Noise</a:t>
            </a:r>
          </a:p>
        </p:txBody>
      </p:sp>
      <p:pic>
        <p:nvPicPr>
          <p:cNvPr id="5" name="Content Placeholder 4" descr="A group of people running&#10;&#10;Description automatically generated">
            <a:extLst>
              <a:ext uri="{FF2B5EF4-FFF2-40B4-BE49-F238E27FC236}">
                <a16:creationId xmlns:a16="http://schemas.microsoft.com/office/drawing/2014/main" id="{C22C5D57-D079-7D12-65CC-8EE7D900D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17"/>
          <a:stretch/>
        </p:blipFill>
        <p:spPr>
          <a:xfrm>
            <a:off x="1445069" y="1690688"/>
            <a:ext cx="9301861" cy="4464381"/>
          </a:xfrm>
        </p:spPr>
      </p:pic>
    </p:spTree>
    <p:extLst>
      <p:ext uri="{BB962C8B-B14F-4D97-AF65-F5344CB8AC3E}">
        <p14:creationId xmlns:p14="http://schemas.microsoft.com/office/powerpoint/2010/main" val="3898579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24C84-A7C5-43FA-B900-86E09313B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406" y="365125"/>
            <a:ext cx="10324726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Facial Detection Using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RetinaFace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with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InsightFace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Content Placeholder 4" descr="A group of people running&#10;&#10;Description automatically generated">
            <a:extLst>
              <a:ext uri="{FF2B5EF4-FFF2-40B4-BE49-F238E27FC236}">
                <a16:creationId xmlns:a16="http://schemas.microsoft.com/office/drawing/2014/main" id="{31EF0EBF-3EA3-2E5C-1936-B44D944AC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37"/>
          <a:stretch/>
        </p:blipFill>
        <p:spPr>
          <a:xfrm>
            <a:off x="1343994" y="1932039"/>
            <a:ext cx="9504012" cy="4084270"/>
          </a:xfrm>
        </p:spPr>
      </p:pic>
    </p:spTree>
    <p:extLst>
      <p:ext uri="{BB962C8B-B14F-4D97-AF65-F5344CB8AC3E}">
        <p14:creationId xmlns:p14="http://schemas.microsoft.com/office/powerpoint/2010/main" val="295393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0405C-3853-AEC9-7C76-8F3F1179C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Other Techniques Searched For Facial Recognition: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229FD-78DC-7B79-7FE0-3F3BA0B18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Haar</a:t>
            </a:r>
            <a:r>
              <a:rPr lang="en-US" b="1" dirty="0"/>
              <a:t> Cascade Classifier</a:t>
            </a:r>
          </a:p>
          <a:p>
            <a:r>
              <a:rPr lang="en-US" b="1" dirty="0"/>
              <a:t>Multi-task Cascaded Convolutional Networks (MTCNN)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73008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4BDFC-B69F-706C-59F7-8F8EC8A18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Mask Generation Using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RetinaFace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with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InsightFace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</p:txBody>
      </p:sp>
      <p:pic>
        <p:nvPicPr>
          <p:cNvPr id="5" name="Content Placeholder 4" descr="A black and white image of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F4D73FBD-BE13-D672-E467-9A2E69EB1A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37"/>
          <a:stretch/>
        </p:blipFill>
        <p:spPr>
          <a:xfrm>
            <a:off x="1203316" y="1690688"/>
            <a:ext cx="9543806" cy="4402188"/>
          </a:xfrm>
        </p:spPr>
      </p:pic>
    </p:spTree>
    <p:extLst>
      <p:ext uri="{BB962C8B-B14F-4D97-AF65-F5344CB8AC3E}">
        <p14:creationId xmlns:p14="http://schemas.microsoft.com/office/powerpoint/2010/main" val="3212492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13" name="Rectangle 112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A929113-1368-4B1B-9C6F-140F47CBF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7" name="Right Triangle 116">
            <a:extLst>
              <a:ext uri="{FF2B5EF4-FFF2-40B4-BE49-F238E27FC236}">
                <a16:creationId xmlns:a16="http://schemas.microsoft.com/office/drawing/2014/main" id="{C24346C5-B1C8-4C83-846B-122A3B4B2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0" y="1555699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0B6C48B2-8296-4312-8901-93BB7735D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5" y="4554328"/>
            <a:ext cx="12197917" cy="2303672"/>
          </a:xfrm>
          <a:custGeom>
            <a:avLst/>
            <a:gdLst>
              <a:gd name="connsiteX0" fmla="*/ 8951169 w 12178450"/>
              <a:gd name="connsiteY0" fmla="*/ 32 h 2001622"/>
              <a:gd name="connsiteX1" fmla="*/ 11653845 w 12178450"/>
              <a:gd name="connsiteY1" fmla="*/ 209874 h 2001622"/>
              <a:gd name="connsiteX2" fmla="*/ 12178450 w 12178450"/>
              <a:gd name="connsiteY2" fmla="*/ 286723 h 2001622"/>
              <a:gd name="connsiteX3" fmla="*/ 12178450 w 12178450"/>
              <a:gd name="connsiteY3" fmla="*/ 2001622 h 2001622"/>
              <a:gd name="connsiteX4" fmla="*/ 0 w 12178450"/>
              <a:gd name="connsiteY4" fmla="*/ 2001622 h 2001622"/>
              <a:gd name="connsiteX5" fmla="*/ 0 w 12178450"/>
              <a:gd name="connsiteY5" fmla="*/ 1010979 h 2001622"/>
              <a:gd name="connsiteX6" fmla="*/ 8951169 w 12178450"/>
              <a:gd name="connsiteY6" fmla="*/ 32 h 20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450" h="2001622">
                <a:moveTo>
                  <a:pt x="8951169" y="32"/>
                </a:moveTo>
                <a:cubicBezTo>
                  <a:pt x="9704520" y="1593"/>
                  <a:pt x="10578586" y="62133"/>
                  <a:pt x="11653845" y="209874"/>
                </a:cubicBezTo>
                <a:lnTo>
                  <a:pt x="12178450" y="286723"/>
                </a:lnTo>
                <a:lnTo>
                  <a:pt x="12178450" y="2001622"/>
                </a:lnTo>
                <a:lnTo>
                  <a:pt x="0" y="2001622"/>
                </a:lnTo>
                <a:lnTo>
                  <a:pt x="0" y="1010979"/>
                </a:lnTo>
                <a:cubicBezTo>
                  <a:pt x="4768989" y="1010979"/>
                  <a:pt x="5812206" y="-6472"/>
                  <a:pt x="8951169" y="3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90F28F7A-4F2F-4C1B-AF1C-A6E7C7953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23CC870-B5E9-475F-A625-9E862A629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42A6B08C-017D-4B4D-95EC-4BB83C554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4599402-E1B8-4E3B-A56D-68606FC1E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720C48A-E9A0-4B85-A954-39375E099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0E26956-FF2A-412E-ACC4-29CCD02599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B31E652-49AC-4108-85B8-75122A48A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C1DB29F-0624-4035-B188-640616D5D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D27221C-2427-4C99-89DC-1A38A540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2DBF1D76-8076-4BAE-B627-F1861C9E0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E930E41-FC2F-4319-9C28-32C278430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0936C1B-0C10-464B-85C8-345095AAB3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DB90EC61-FD0C-434A-9D1B-A20035C21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5F5CC56-1FDA-4D3E-9C6E-8E996026C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72B8FB2-B735-480F-9A88-48AADB222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5B46C1B-4FC4-4E24-AC43-07940BE1E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C34915AF-0AE3-4EDD-8681-4C3F2C592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C35A3F3-714E-4F69-9BDF-8ED284EF2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3D561AC-B0B1-47EB-BE05-209F5612B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3508E52-4FD9-4E6D-AFEA-69A88ED26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C69DDE76-16F7-472F-B6D7-84AE8FFF3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2D87BEF-8844-4A3E-B130-B7D26740C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B381129-2089-4EAA-AE6C-2BAA96BC8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B69BF7A-FA63-4706-8066-DF15018E6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6A3ECB71-0CCD-403F-B14B-ABC48D78CD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9095BBA-0FE1-49E5-89F7-22125BAF87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55351D8-6F27-4B82-968B-581B177CB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351025A5-EB5A-4057-A85E-69AF0E6BE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5030318B-EEB9-4D92-BC50-D11510989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417FC0E3-7CC7-4188-BC7A-7E8FB5564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9D3994C-1A11-2F1A-E8B7-E52FBF847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1" y="699761"/>
            <a:ext cx="11092330" cy="12766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dirty="0">
                <a:solidFill>
                  <a:schemeClr val="tx2"/>
                </a:solidFill>
              </a:rPr>
              <a:t>Face Extraction from Crowd Images Using U-Net Segmentation"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844A73-40AB-B01E-7F85-8F0BE9FC5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1965" y="2842106"/>
            <a:ext cx="9494382" cy="35841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AAB3ED-C175-9B9A-6BFC-3C8A0F3EBCA4}"/>
              </a:ext>
            </a:extLst>
          </p:cNvPr>
          <p:cNvSpPr txBox="1"/>
          <p:nvPr/>
        </p:nvSpPr>
        <p:spPr>
          <a:xfrm>
            <a:off x="1391444" y="2208512"/>
            <a:ext cx="59934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Detected Images by the Model:</a:t>
            </a:r>
          </a:p>
        </p:txBody>
      </p:sp>
    </p:spTree>
    <p:extLst>
      <p:ext uri="{BB962C8B-B14F-4D97-AF65-F5344CB8AC3E}">
        <p14:creationId xmlns:p14="http://schemas.microsoft.com/office/powerpoint/2010/main" val="3341038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90E84-18B2-F9F9-20DA-563032E5A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Blurred Facial Images Using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Gussian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Blur and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Gussian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Noise: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B4A8E1-D520-16A7-067F-F7B1A3DAE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437" y="1974466"/>
            <a:ext cx="10525125" cy="3876675"/>
          </a:xfrm>
        </p:spPr>
      </p:pic>
    </p:spTree>
    <p:extLst>
      <p:ext uri="{BB962C8B-B14F-4D97-AF65-F5344CB8AC3E}">
        <p14:creationId xmlns:p14="http://schemas.microsoft.com/office/powerpoint/2010/main" val="2455641659"/>
      </p:ext>
    </p:extLst>
  </p:cSld>
  <p:clrMapOvr>
    <a:masterClrMapping/>
  </p:clrMapOvr>
</p:sld>
</file>

<file path=ppt/theme/theme1.xml><?xml version="1.0" encoding="utf-8"?>
<a:theme xmlns:a="http://schemas.openxmlformats.org/drawingml/2006/main" name="SineVTI">
  <a:themeElements>
    <a:clrScheme name="AnalogousFromLightSeedRightStep">
      <a:dk1>
        <a:srgbClr val="000000"/>
      </a:dk1>
      <a:lt1>
        <a:srgbClr val="FFFFFF"/>
      </a:lt1>
      <a:dk2>
        <a:srgbClr val="243841"/>
      </a:dk2>
      <a:lt2>
        <a:srgbClr val="E8E5E2"/>
      </a:lt2>
      <a:accent1>
        <a:srgbClr val="8DA6C2"/>
      </a:accent1>
      <a:accent2>
        <a:srgbClr val="7F82BA"/>
      </a:accent2>
      <a:accent3>
        <a:srgbClr val="A896C6"/>
      </a:accent3>
      <a:accent4>
        <a:srgbClr val="AD7FBA"/>
      </a:accent4>
      <a:accent5>
        <a:srgbClr val="C493BB"/>
      </a:accent5>
      <a:accent6>
        <a:srgbClr val="BA7F96"/>
      </a:accent6>
      <a:hlink>
        <a:srgbClr val="9A7E5D"/>
      </a:hlink>
      <a:folHlink>
        <a:srgbClr val="7F7F7F"/>
      </a:folHlink>
    </a:clrScheme>
    <a:fontScheme name="Custom 49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VTI" id="{8435B2A2-1BD5-4C05-93E5-3C5388B709E3}" vid="{0D704B13-63FE-4848-A298-6B7359B9565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243</TotalTime>
  <Words>120</Words>
  <Application>Microsoft Office PowerPoint</Application>
  <PresentationFormat>Widescreen</PresentationFormat>
  <Paragraphs>25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Arial</vt:lpstr>
      <vt:lpstr>Avenir Next LT Pro</vt:lpstr>
      <vt:lpstr>Posterama</vt:lpstr>
      <vt:lpstr>SineVTI</vt:lpstr>
      <vt:lpstr>Enhanced Facial Detection and Super Resolution</vt:lpstr>
      <vt:lpstr>Dataset Used: CrowdHuman</vt:lpstr>
      <vt:lpstr>Other Datasets Searched:</vt:lpstr>
      <vt:lpstr>Image Quality Degradation Using Gaussian Blur and Gaussian Noise</vt:lpstr>
      <vt:lpstr>Facial Detection Using RetinaFace with InsightFace</vt:lpstr>
      <vt:lpstr>Other Techniques Searched For Facial Recognition:</vt:lpstr>
      <vt:lpstr>Mask Generation Using RetinaFace with InsightFace:</vt:lpstr>
      <vt:lpstr>Face Extraction from Crowd Images Using U-Net Segmentation"</vt:lpstr>
      <vt:lpstr>Blurred Facial Images Using Gussian Blur and Gussian Noise:</vt:lpstr>
      <vt:lpstr>Super-Resolution Face Generation Using GANs with PyTorch</vt:lpstr>
      <vt:lpstr>COMPARISION:</vt:lpstr>
      <vt:lpstr>Reason Of Bad Results: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Enhanced Facial Detection and Super Resolution</dc:title>
  <dc:creator>Syed Yasir Ahmed</dc:creator>
  <cp:lastModifiedBy>Syed Yasir Ahmed</cp:lastModifiedBy>
  <cp:revision>8</cp:revision>
  <dcterms:created xsi:type="dcterms:W3CDTF">2024-05-20T16:48:03Z</dcterms:created>
  <dcterms:modified xsi:type="dcterms:W3CDTF">2024-10-22T22:10:42Z</dcterms:modified>
</cp:coreProperties>
</file>